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36" r:id="rId2"/>
    <p:sldId id="337" r:id="rId3"/>
    <p:sldId id="339" r:id="rId4"/>
    <p:sldId id="338" r:id="rId5"/>
    <p:sldId id="370" r:id="rId6"/>
    <p:sldId id="374" r:id="rId7"/>
    <p:sldId id="375" r:id="rId8"/>
    <p:sldId id="373" r:id="rId9"/>
    <p:sldId id="340" r:id="rId10"/>
    <p:sldId id="376" r:id="rId11"/>
    <p:sldId id="369" r:id="rId12"/>
    <p:sldId id="380" r:id="rId13"/>
    <p:sldId id="368" r:id="rId14"/>
    <p:sldId id="377" r:id="rId15"/>
    <p:sldId id="378" r:id="rId16"/>
    <p:sldId id="379" r:id="rId17"/>
  </p:sldIdLst>
  <p:sldSz cx="9144000" cy="6858000" type="screen4x3"/>
  <p:notesSz cx="6858000" cy="9144000"/>
  <p:custDataLst>
    <p:tags r:id="rId19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DDDDDD"/>
    <a:srgbClr val="000066"/>
    <a:srgbClr val="C0C0C0"/>
    <a:srgbClr val="FF99FF"/>
    <a:srgbClr val="FFCC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0" autoAdjust="0"/>
    <p:restoredTop sz="96524" autoAdjust="0"/>
  </p:normalViewPr>
  <p:slideViewPr>
    <p:cSldViewPr>
      <p:cViewPr>
        <p:scale>
          <a:sx n="70" d="100"/>
          <a:sy n="70" d="100"/>
        </p:scale>
        <p:origin x="-1243" y="-173"/>
      </p:cViewPr>
      <p:guideLst>
        <p:guide orient="horz" pos="2160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36BD9F-C587-44A8-88EB-055E1FBFB044}" type="datetimeFigureOut">
              <a:rPr lang="zh-TW" altLang="en-US"/>
              <a:pPr>
                <a:defRPr/>
              </a:pPr>
              <a:t>2013/9/23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B9EB088-D7E7-43EA-984B-25CAFF30D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68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EB088-D7E7-43EA-984B-25CAFF30D14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7784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7046913" y="6519863"/>
            <a:ext cx="2133600" cy="365125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D70A0C-47E2-4FBD-8E97-36DA565954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2446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046913" y="6519863"/>
            <a:ext cx="2133600" cy="365125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C017F6-07F2-4A1B-847E-616CD94319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0962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>
            <a:lvl1pPr>
              <a:defRPr sz="3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975475" y="6524625"/>
            <a:ext cx="2133600" cy="365125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41EDCC-E6BA-43B9-88D8-4A7C425622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921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7046913" y="6519863"/>
            <a:ext cx="2133600" cy="365125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E1D962-C75F-4CD3-8682-9C3E6CF564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561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86AEE0-58A6-40B2-92E1-28C42FBC33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753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7046913" y="6519863"/>
            <a:ext cx="2133600" cy="365125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1D0FBD-230B-4FD6-93F4-28E1D1DDF2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8607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975475" y="6524625"/>
            <a:ext cx="2133600" cy="365125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29A186-537D-4737-AE06-F69A12D27F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8710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07F536-A9E2-4242-98A2-8DCAFCA5CD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83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7046913" y="6519863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1DC754-0093-42E6-8C5A-8552D9618C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1965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5F4907-FEA7-431E-8597-659A369F6D9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1030" name="Picture 11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509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E1D962-C75F-4CD3-8682-9C3E6CF564E2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3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1EDCC-E6BA-43B9-88D8-4A7C425622DD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7215206" y="142852"/>
            <a:ext cx="178595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4479" y="548680"/>
            <a:ext cx="4393505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競賽網站：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www.lodapp.org.tw</a:t>
            </a:r>
            <a:endParaRPr lang="zh-TW" altLang="en-US" sz="2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1EDCC-E6BA-43B9-88D8-4A7C425622DD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76" y="3857628"/>
            <a:ext cx="89248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14356"/>
            <a:ext cx="6858016" cy="295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328583" y="642918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XML</a:t>
            </a:r>
            <a:r>
              <a:rPr lang="zh-TW" altLang="en-US" dirty="0" smtClean="0">
                <a:solidFill>
                  <a:srgbClr val="FF0000"/>
                </a:solidFill>
              </a:rPr>
              <a:t>格式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2844" y="1085663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技術詢問電話：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02-2703-8188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03"/>
            <a:ext cx="26244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橢圓 11"/>
          <p:cNvSpPr/>
          <p:nvPr/>
        </p:nvSpPr>
        <p:spPr>
          <a:xfrm>
            <a:off x="1214414" y="1928802"/>
            <a:ext cx="92869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CD0A9E-6B49-48E2-B94E-4F15BD923CCA}" type="slidenum">
              <a:rPr kumimoji="0" lang="zh-TW" altLang="en-US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0" lang="zh-TW" altLang="en-US">
              <a:solidFill>
                <a:schemeClr val="bg1"/>
              </a:solidFill>
            </a:endParaRPr>
          </a:p>
        </p:txBody>
      </p:sp>
      <p:pic>
        <p:nvPicPr>
          <p:cNvPr id="54275" name="Picture 4" descr="背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708400" y="4724400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</a:rPr>
              <a:t>Masalu</a:t>
            </a:r>
            <a:r>
              <a:rPr kumimoji="0"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</a:rPr>
              <a:t>!!</a:t>
            </a:r>
            <a:endParaRPr kumimoji="0" lang="zh-TW" altLang="en-US" dirty="0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9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1EDCC-E6BA-43B9-88D8-4A7C425622DD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057505" y="62068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何謂政府開放資料？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15" y="1000108"/>
            <a:ext cx="874116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-108520" y="15007"/>
            <a:ext cx="3629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】Open Data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1EDCC-E6BA-43B9-88D8-4A7C425622DD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358245" cy="6500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1EDCC-E6BA-43B9-88D8-4A7C425622DD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46" y="928670"/>
            <a:ext cx="854870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357158" y="285728"/>
            <a:ext cx="37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應用案例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6182" y="428604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內政部不動產交易實價登錄網站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2844" y="6143644"/>
            <a:ext cx="849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Data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應用方式：高速公路即時路況、公車動態即時查詢、房價實價登錄查詢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C120C3-86D2-4F41-A3D4-1EB97E6AAC12}" type="slidenum">
              <a:rPr lang="zh-TW" altLang="en-US"/>
              <a:pPr>
                <a:defRPr/>
              </a:pPr>
              <a:t>2</a:t>
            </a:fld>
            <a:endParaRPr lang="zh-TW" altLang="en-US" dirty="0"/>
          </a:p>
        </p:txBody>
      </p:sp>
      <p:grpSp>
        <p:nvGrpSpPr>
          <p:cNvPr id="26627" name="群組 18"/>
          <p:cNvGrpSpPr>
            <a:grpSpLocks/>
          </p:cNvGrpSpPr>
          <p:nvPr/>
        </p:nvGrpSpPr>
        <p:grpSpPr bwMode="auto">
          <a:xfrm>
            <a:off x="252265" y="1269133"/>
            <a:ext cx="8495482" cy="936501"/>
            <a:chOff x="323528" y="1340768"/>
            <a:chExt cx="8496944" cy="936625"/>
          </a:xfrm>
        </p:grpSpPr>
        <p:grpSp>
          <p:nvGrpSpPr>
            <p:cNvPr id="26639" name="群組 7"/>
            <p:cNvGrpSpPr>
              <a:grpSpLocks/>
            </p:cNvGrpSpPr>
            <p:nvPr/>
          </p:nvGrpSpPr>
          <p:grpSpPr bwMode="auto">
            <a:xfrm>
              <a:off x="2195736" y="1340768"/>
              <a:ext cx="6624736" cy="936625"/>
              <a:chOff x="2195736" y="1412776"/>
              <a:chExt cx="6408712" cy="936625"/>
            </a:xfrm>
          </p:grpSpPr>
          <p:sp>
            <p:nvSpPr>
              <p:cNvPr id="26641" name="AutoShape 9"/>
              <p:cNvSpPr>
                <a:spLocks noChangeArrowheads="1"/>
              </p:cNvSpPr>
              <p:nvPr/>
            </p:nvSpPr>
            <p:spPr bwMode="auto">
              <a:xfrm>
                <a:off x="2195736" y="1412776"/>
                <a:ext cx="6408712" cy="936625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2400" dirty="0">
                  <a:latin typeface="Courier" pitchFamily="49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26642" name="文字方塊 5"/>
              <p:cNvSpPr txBox="1">
                <a:spLocks noChangeArrowheads="1"/>
              </p:cNvSpPr>
              <p:nvPr/>
            </p:nvSpPr>
            <p:spPr bwMode="auto">
              <a:xfrm>
                <a:off x="2267744" y="1484586"/>
                <a:ext cx="6336704" cy="83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1pPr>
                <a:lvl2pPr marL="742950" indent="-2857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2pPr>
                <a:lvl3pPr marL="1143000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3pPr>
                <a:lvl4pPr marL="1600200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4pPr>
                <a:lvl5pPr marL="2057400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zh-TW" altLang="zh-TW" sz="2400" b="1" dirty="0">
                    <a:solidFill>
                      <a:srgbClr val="002060"/>
                    </a:solidFill>
                    <a:latin typeface="Times New Roman" charset="0"/>
                    <a:ea typeface="標楷體" pitchFamily="65" charset="-120"/>
                    <a:cs typeface="Times New Roman" charset="0"/>
                  </a:rPr>
                  <a:t>以推動原住民族觀光旅遊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Times New Roman" charset="0"/>
                    <a:ea typeface="標楷體" pitchFamily="65" charset="-120"/>
                    <a:cs typeface="Times New Roman" charset="0"/>
                  </a:rPr>
                  <a:t>，</a:t>
                </a:r>
                <a:r>
                  <a:rPr lang="zh-TW" altLang="zh-TW" sz="2400" b="1" dirty="0">
                    <a:solidFill>
                      <a:srgbClr val="002060"/>
                    </a:solidFill>
                    <a:latin typeface="Times New Roman" charset="0"/>
                    <a:ea typeface="標楷體" pitchFamily="65" charset="-120"/>
                    <a:cs typeface="Times New Roman" charset="0"/>
                  </a:rPr>
                  <a:t>提升原住民族部落之觀光經濟為目的 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Times New Roman" charset="0"/>
                    <a:ea typeface="標楷體" pitchFamily="65" charset="-120"/>
                    <a:cs typeface="Times New Roman" charset="0"/>
                  </a:rPr>
                  <a:t>。</a:t>
                </a:r>
              </a:p>
            </p:txBody>
          </p:sp>
        </p:grpSp>
        <p:sp>
          <p:nvSpPr>
            <p:cNvPr id="6" name="Oval 7"/>
            <p:cNvSpPr>
              <a:spLocks noChangeAspect="1" noChangeArrowheads="1"/>
            </p:cNvSpPr>
            <p:nvPr/>
          </p:nvSpPr>
          <p:spPr bwMode="gray">
            <a:xfrm>
              <a:off x="323528" y="1340768"/>
              <a:ext cx="1782896" cy="899785"/>
            </a:xfrm>
            <a:prstGeom prst="ellipse">
              <a:avLst/>
            </a:prstGeom>
            <a:solidFill>
              <a:srgbClr val="6399AB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lang="zh-TW" alt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目的</a:t>
              </a:r>
              <a:endParaRPr lang="de-DE" altLang="zh-TW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6628" name="群組 24"/>
          <p:cNvGrpSpPr>
            <a:grpSpLocks/>
          </p:cNvGrpSpPr>
          <p:nvPr/>
        </p:nvGrpSpPr>
        <p:grpSpPr bwMode="auto">
          <a:xfrm>
            <a:off x="251148" y="3645548"/>
            <a:ext cx="8892851" cy="2935349"/>
            <a:chOff x="297808" y="3702937"/>
            <a:chExt cx="8676936" cy="2046008"/>
          </a:xfrm>
        </p:grpSpPr>
        <p:sp>
          <p:nvSpPr>
            <p:cNvPr id="10" name="Oval 3"/>
            <p:cNvSpPr>
              <a:spLocks noChangeAspect="1" noChangeArrowheads="1"/>
            </p:cNvSpPr>
            <p:nvPr/>
          </p:nvSpPr>
          <p:spPr bwMode="gray">
            <a:xfrm>
              <a:off x="297808" y="4104399"/>
              <a:ext cx="1782253" cy="1065118"/>
            </a:xfrm>
            <a:prstGeom prst="ellipse">
              <a:avLst/>
            </a:prstGeom>
            <a:solidFill>
              <a:srgbClr val="A1A646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lang="zh-TW" alt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創作重點</a:t>
              </a:r>
            </a:p>
          </p:txBody>
        </p:sp>
        <p:grpSp>
          <p:nvGrpSpPr>
            <p:cNvPr id="26636" name="群組 13"/>
            <p:cNvGrpSpPr>
              <a:grpSpLocks/>
            </p:cNvGrpSpPr>
            <p:nvPr/>
          </p:nvGrpSpPr>
          <p:grpSpPr bwMode="auto">
            <a:xfrm>
              <a:off x="2237418" y="3702937"/>
              <a:ext cx="6737326" cy="2046008"/>
              <a:chOff x="2195885" y="1017500"/>
              <a:chExt cx="6517631" cy="5115023"/>
            </a:xfrm>
          </p:grpSpPr>
          <p:sp>
            <p:nvSpPr>
              <p:cNvPr id="12" name="AutoShape 9"/>
              <p:cNvSpPr>
                <a:spLocks noChangeArrowheads="1"/>
              </p:cNvSpPr>
              <p:nvPr/>
            </p:nvSpPr>
            <p:spPr bwMode="auto">
              <a:xfrm>
                <a:off x="2195885" y="1017500"/>
                <a:ext cx="6517631" cy="501827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2400" dirty="0">
                  <a:solidFill>
                    <a:prstClr val="black"/>
                  </a:solidFill>
                  <a:latin typeface="Courier" pitchFamily="49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" name="文字方塊 15"/>
              <p:cNvSpPr txBox="1">
                <a:spLocks noChangeArrowheads="1"/>
              </p:cNvSpPr>
              <p:nvPr/>
            </p:nvSpPr>
            <p:spPr bwMode="auto">
              <a:xfrm>
                <a:off x="2308898" y="1198388"/>
                <a:ext cx="6202358" cy="4934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1874" indent="-361874">
                  <a:spcBef>
                    <a:spcPts val="600"/>
                  </a:spcBef>
                  <a:defRPr/>
                </a:pPr>
                <a:r>
                  <a:rPr lang="en-US" altLang="zh-TW" sz="2400" b="1" dirty="0">
                    <a:solidFill>
                      <a:srgbClr val="002060"/>
                    </a:solidFill>
                    <a:latin typeface="Courier" pitchFamily="49" charset="0"/>
                    <a:ea typeface="標楷體" pitchFamily="65" charset="-120"/>
                    <a:cs typeface="Tahoma" pitchFamily="34" charset="0"/>
                  </a:rPr>
                  <a:t>1.</a:t>
                </a:r>
                <a:r>
                  <a:rPr lang="zh-TW" altLang="zh-TW" sz="2400" b="1" dirty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作品應為原住民族加值文化觀光應用之實用</a:t>
                </a:r>
                <a:r>
                  <a:rPr lang="en-US" altLang="zh-TW" sz="2400" b="1" dirty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APP</a:t>
                </a:r>
                <a:r>
                  <a:rPr lang="zh-TW" altLang="zh-TW" sz="2400" b="1" dirty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軟體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。</a:t>
                </a:r>
                <a:endParaRPr lang="en-US" altLang="zh-TW" sz="2400" b="1" dirty="0">
                  <a:solidFill>
                    <a:srgbClr val="00206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marL="268232" indent="-268232">
                  <a:spcBef>
                    <a:spcPts val="600"/>
                  </a:spcBef>
                  <a:defRPr/>
                </a:pPr>
                <a:r>
                  <a:rPr lang="en-US" altLang="zh-TW" sz="2400" b="1" dirty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2</a:t>
                </a:r>
                <a:r>
                  <a:rPr lang="en-US" altLang="zh-TW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.</a:t>
                </a:r>
                <a:r>
                  <a:rPr lang="zh-TW" altLang="en-US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需結合一組原住民族委員會提供之開放資料集</a:t>
                </a:r>
                <a:r>
                  <a:rPr lang="en-US" altLang="zh-TW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(Open Data)</a:t>
                </a:r>
                <a:r>
                  <a:rPr lang="zh-TW" altLang="en-US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作為設計素材，可搭配其他素材進行設計</a:t>
                </a:r>
                <a:r>
                  <a:rPr lang="en-US" altLang="zh-TW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(</a:t>
                </a:r>
                <a:r>
                  <a:rPr lang="zh-TW" altLang="en-US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注意授權問題，可自己拍攝圖片</a:t>
                </a:r>
                <a:r>
                  <a:rPr lang="en-US" altLang="zh-TW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)</a:t>
                </a:r>
                <a:r>
                  <a:rPr lang="zh-TW" altLang="en-US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。</a:t>
                </a:r>
                <a:endParaRPr lang="en-US" altLang="zh-TW" sz="2400" b="1" dirty="0">
                  <a:solidFill>
                    <a:srgbClr val="00206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marL="268232" indent="-268232">
                  <a:spcBef>
                    <a:spcPts val="600"/>
                  </a:spcBef>
                  <a:defRPr/>
                </a:pPr>
                <a:r>
                  <a:rPr lang="en-US" altLang="zh-TW" sz="2400" b="1" dirty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3.</a:t>
                </a:r>
                <a:r>
                  <a:rPr lang="en-US" altLang="zh-TW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TW" sz="2400" b="1" dirty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APP</a:t>
                </a:r>
                <a:r>
                  <a:rPr lang="zh-TW" altLang="zh-TW" sz="2400" b="1" dirty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競賽作品得以一個或多個之部落、族群之文化觀光進行內容設計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，可供遊客下載使用。</a:t>
                </a:r>
                <a:endParaRPr lang="en-US" altLang="zh-TW" sz="2400" b="1" dirty="0">
                  <a:solidFill>
                    <a:srgbClr val="00206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6629" name="群組 23"/>
          <p:cNvGrpSpPr>
            <a:grpSpLocks/>
          </p:cNvGrpSpPr>
          <p:nvPr/>
        </p:nvGrpSpPr>
        <p:grpSpPr bwMode="auto">
          <a:xfrm>
            <a:off x="265659" y="2421063"/>
            <a:ext cx="8526737" cy="935385"/>
            <a:chOff x="340955" y="5013176"/>
            <a:chExt cx="8525237" cy="936107"/>
          </a:xfrm>
        </p:grpSpPr>
        <p:sp>
          <p:nvSpPr>
            <p:cNvPr id="15" name="Oval 3"/>
            <p:cNvSpPr>
              <a:spLocks noChangeAspect="1" noChangeArrowheads="1"/>
            </p:cNvSpPr>
            <p:nvPr/>
          </p:nvSpPr>
          <p:spPr bwMode="gray">
            <a:xfrm>
              <a:off x="340955" y="5050039"/>
              <a:ext cx="1782276" cy="8992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lang="zh-TW" alt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項目</a:t>
              </a:r>
            </a:p>
          </p:txBody>
        </p:sp>
        <p:grpSp>
          <p:nvGrpSpPr>
            <p:cNvPr id="26632" name="群組 15"/>
            <p:cNvGrpSpPr>
              <a:grpSpLocks/>
            </p:cNvGrpSpPr>
            <p:nvPr/>
          </p:nvGrpSpPr>
          <p:grpSpPr bwMode="auto">
            <a:xfrm>
              <a:off x="2240413" y="5013176"/>
              <a:ext cx="6625779" cy="864614"/>
              <a:chOff x="2194727" y="1412776"/>
              <a:chExt cx="6409721" cy="2161534"/>
            </a:xfrm>
          </p:grpSpPr>
          <p:sp>
            <p:nvSpPr>
              <p:cNvPr id="17" name="AutoShape 9"/>
              <p:cNvSpPr>
                <a:spLocks noChangeArrowheads="1"/>
              </p:cNvSpPr>
              <p:nvPr/>
            </p:nvSpPr>
            <p:spPr bwMode="auto">
              <a:xfrm>
                <a:off x="2194727" y="1412776"/>
                <a:ext cx="6409721" cy="216153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2400" dirty="0">
                  <a:solidFill>
                    <a:prstClr val="black"/>
                  </a:solidFill>
                  <a:latin typeface="Courier" pitchFamily="49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26634" name="文字方塊 22"/>
              <p:cNvSpPr txBox="1">
                <a:spLocks noChangeArrowheads="1"/>
              </p:cNvSpPr>
              <p:nvPr/>
            </p:nvSpPr>
            <p:spPr bwMode="auto">
              <a:xfrm>
                <a:off x="2293175" y="1952842"/>
                <a:ext cx="6198940" cy="1155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1pPr>
                <a:lvl2pPr marL="742950" indent="-2857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2pPr>
                <a:lvl3pPr marL="1143000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3pPr>
                <a:lvl4pPr marL="1600200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4pPr>
                <a:lvl5pPr marL="2057400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Heiti TC Light" charset="0"/>
                    <a:cs typeface="Heiti TC Light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zh-TW" altLang="en-US" sz="2400" b="1" dirty="0">
                    <a:solidFill>
                      <a:srgbClr val="002060"/>
                    </a:solidFill>
                    <a:latin typeface="Times New Roman" charset="0"/>
                    <a:ea typeface="標楷體" pitchFamily="65" charset="-120"/>
                    <a:cs typeface="Times New Roman" charset="0"/>
                  </a:rPr>
                  <a:t>初賽：</a:t>
                </a:r>
                <a:r>
                  <a:rPr lang="en-US" altLang="zh-TW" sz="2400" b="1" dirty="0">
                    <a:solidFill>
                      <a:srgbClr val="002060"/>
                    </a:solidFill>
                    <a:latin typeface="Times New Roman" charset="0"/>
                    <a:ea typeface="標楷體" pitchFamily="65" charset="-120"/>
                    <a:cs typeface="Times New Roman" charset="0"/>
                  </a:rPr>
                  <a:t>APP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Times New Roman" charset="0"/>
                    <a:ea typeface="標楷體" pitchFamily="65" charset="-120"/>
                    <a:cs typeface="Times New Roman" charset="0"/>
                  </a:rPr>
                  <a:t>計畫構想書→決賽：</a:t>
                </a:r>
                <a:r>
                  <a:rPr lang="en-US" altLang="zh-TW" sz="2400" b="1" dirty="0">
                    <a:solidFill>
                      <a:srgbClr val="002060"/>
                    </a:solidFill>
                    <a:latin typeface="Times New Roman" charset="0"/>
                    <a:ea typeface="標楷體" pitchFamily="65" charset="-120"/>
                    <a:cs typeface="Times New Roman" charset="0"/>
                  </a:rPr>
                  <a:t>APP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Times New Roman" charset="0"/>
                    <a:ea typeface="標楷體" pitchFamily="65" charset="-120"/>
                    <a:cs typeface="Times New Roman" charset="0"/>
                  </a:rPr>
                  <a:t>軟體開發。</a:t>
                </a:r>
                <a:endParaRPr lang="en-US" altLang="zh-TW" sz="2400" b="1" dirty="0">
                  <a:solidFill>
                    <a:srgbClr val="002060"/>
                  </a:solidFill>
                  <a:latin typeface="Times New Roman" charset="0"/>
                  <a:ea typeface="標楷體" pitchFamily="65" charset="-120"/>
                  <a:cs typeface="Times New Roman" charset="0"/>
                </a:endParaRPr>
              </a:p>
            </p:txBody>
          </p:sp>
        </p:grpSp>
      </p:grp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-32" y="436423"/>
            <a:ext cx="8786874" cy="7065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「</a:t>
            </a:r>
            <a:r>
              <a:rPr lang="en-US" altLang="zh-TW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Data</a:t>
            </a: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玩創意</a:t>
            </a:r>
            <a:r>
              <a:rPr lang="en-US" altLang="zh-TW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原住民族部落觀光</a:t>
            </a:r>
            <a:r>
              <a:rPr lang="en-US" altLang="zh-TW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大賽」概述</a:t>
            </a:r>
          </a:p>
        </p:txBody>
      </p:sp>
    </p:spTree>
    <p:extLst>
      <p:ext uri="{BB962C8B-B14F-4D97-AF65-F5344CB8AC3E}">
        <p14:creationId xmlns:p14="http://schemas.microsoft.com/office/powerpoint/2010/main" xmlns="" val="9738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B733AA-AABC-4C53-A041-CC0D6AB2BB2A}" type="slidenum">
              <a:rPr lang="zh-TW" altLang="en-US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7" name="Rectangle 60"/>
          <p:cNvSpPr>
            <a:spLocks/>
          </p:cNvSpPr>
          <p:nvPr/>
        </p:nvSpPr>
        <p:spPr bwMode="auto">
          <a:xfrm>
            <a:off x="3546204" y="126132"/>
            <a:ext cx="2073920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defTabSz="914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競賽時程表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85720" y="714356"/>
          <a:ext cx="857256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4786346"/>
              </a:tblGrid>
              <a:tr h="60960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Microsoft JhengHei" charset="-120"/>
                        </a:rPr>
                        <a:t>項目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Microsoft JhengHei" charset="-120"/>
                        </a:rPr>
                        <a:t>時程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網站報名截止日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102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年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月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11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日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( 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五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) 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8188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繳交報名文件及計畫構想書截止日期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102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年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月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14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日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(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一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( 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送達時間，逾時不收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) 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初賽評審作業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102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年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月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17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(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四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)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前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公告進入決賽隊伍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102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年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月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18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日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( 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五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) 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決賽隊伍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APP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開發時程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102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年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月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18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日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( 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五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) ~11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月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18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日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( 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一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) 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決賽隊伍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APP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作品上傳至競賽網站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102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年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11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月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18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日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( 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一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) 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決賽評審暨頒獎典禮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Heiti TC Light"/>
                          <a:cs typeface="Heiti TC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102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年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11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月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25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日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( 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一 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) 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Microsoft JhengHei" charset="-120"/>
                        </a:rPr>
                        <a:t>前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JhengHei" charset="-120"/>
                      </a:endParaRPr>
                    </a:p>
                  </a:txBody>
                  <a:tcPr marL="254000" marR="254000" marT="254000" marB="254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69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636" y="71414"/>
            <a:ext cx="8506644" cy="849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規則說明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693DC4-3890-49FA-82A5-BA7B32881A7E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227707" y="928670"/>
          <a:ext cx="8664030" cy="5112196"/>
        </p:xfrm>
        <a:graphic>
          <a:graphicData uri="http://schemas.openxmlformats.org/drawingml/2006/table">
            <a:tbl>
              <a:tblPr/>
              <a:tblGrid>
                <a:gridCol w="1461862"/>
                <a:gridCol w="3313869"/>
                <a:gridCol w="3888299"/>
              </a:tblGrid>
              <a:tr h="49928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項目</a:t>
                      </a: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校園組</a:t>
                      </a:r>
                      <a:endParaRPr lang="zh-TW" sz="24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社會組</a:t>
                      </a:r>
                      <a:endParaRPr lang="zh-TW" sz="24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對象</a:t>
                      </a:r>
                      <a:endParaRPr lang="zh-TW" sz="20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全國高中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職）以上學校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之學生。</a:t>
                      </a:r>
                      <a:endParaRPr lang="en-US" altLang="zh-TW" sz="1800" b="1" kern="1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年滿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 </a:t>
                      </a: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歲，中華民國國籍、僑生、或居留六個月以上外籍人士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altLang="en-US" sz="18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b="1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競賽</a:t>
                      </a:r>
                      <a:r>
                        <a:rPr lang="zh-TW" altLang="en-US" sz="2000" b="1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方式</a:t>
                      </a:r>
                      <a:endParaRPr lang="zh-TW" altLang="zh-TW" sz="20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初賽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計畫構想書評選→篩選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支隊伍晉級決賽</a:t>
                      </a:r>
                      <a:endParaRPr lang="en-US" altLang="zh-TW" sz="1800" b="1" kern="1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決賽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晉級之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隊伍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APP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軟體實作競賽→依決賽分數排序名次</a:t>
                      </a:r>
                      <a:endParaRPr lang="zh-TW" altLang="zh-TW" sz="18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60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參賽方式</a:t>
                      </a:r>
                      <a:endParaRPr lang="zh-TW" sz="20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組隊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每隊至多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可以有指導老師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</a:t>
                      </a: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帶隊參賽。</a:t>
                      </a:r>
                      <a:endParaRPr lang="en-US" altLang="zh-TW" sz="1800" b="1" kern="1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得結合原住民族文化研究團體或老師為顧問。</a:t>
                      </a:r>
                      <a:endParaRPr lang="en-US" altLang="zh-TW" sz="1800" b="1" kern="1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組隊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每隊至多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人。</a:t>
                      </a:r>
                      <a:endParaRPr lang="en-US" altLang="zh-TW" sz="1800" b="1" kern="1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得結合原住民族文化研究團體或老師為顧問。</a:t>
                      </a:r>
                      <a:endParaRPr lang="zh-TW" sz="18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53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獎項及</a:t>
                      </a:r>
                      <a:endParaRPr lang="en-US" altLang="zh-TW" sz="2000" b="1" kern="1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獎勵</a:t>
                      </a:r>
                      <a:endParaRPr lang="zh-TW" altLang="en-US" sz="20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冠軍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黑熊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en-US" altLang="zh-TW" sz="1800" b="1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亞軍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雲豹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):5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飛魚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):3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佳作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飛鼠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):1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zh-TW" sz="18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冠軍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黑熊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en-US" altLang="zh-TW" sz="1800" b="1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亞軍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雲豹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):5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飛魚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):3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佳作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飛鼠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):1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</a:t>
                      </a: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zh-TW" sz="18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3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得獎者獎品</a:t>
                      </a:r>
                      <a:endParaRPr lang="zh-TW" altLang="en-US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發放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7-11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禮券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獎狀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獎盃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1-3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zh-TW" sz="18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4204" marR="64204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000768"/>
            <a:ext cx="8892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備註：</a:t>
            </a:r>
            <a:endParaRPr kumimoji="1" lang="en-US" altLang="zh-TW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鼓勵參賽者找原住民族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部落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合作提案，以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APP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軟體加值該地觀光。</a:t>
            </a:r>
            <a:endParaRPr kumimoji="1" lang="zh-TW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1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鼓勵參賽隊伍納入原住民當參賽者，以此加強對原住民族之瞭解，強化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APP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軟體之文化深度。</a:t>
            </a:r>
            <a:endParaRPr kumimoji="1" lang="zh-TW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3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6A18EE-8FD0-442B-86E3-91E2F27FAA48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27113" y="-357214"/>
            <a:ext cx="7489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繳交文件與規格說明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0826" y="571480"/>
          <a:ext cx="8568035" cy="6265940"/>
        </p:xfrm>
        <a:graphic>
          <a:graphicData uri="http://schemas.openxmlformats.org/drawingml/2006/table">
            <a:tbl>
              <a:tblPr/>
              <a:tblGrid>
                <a:gridCol w="1006822"/>
                <a:gridCol w="3240361"/>
                <a:gridCol w="4320852"/>
              </a:tblGrid>
              <a:tr h="504527"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項目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初賽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校園組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/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社會組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)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決賽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校園組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/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社會組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)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</a:tr>
              <a:tr h="3368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作品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規格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計畫構想書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參賽團隊介紹</a:t>
                      </a:r>
                    </a:p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設計主體分析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如：參賽之原住民族族群、部落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)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創意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說明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 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APP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應用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設計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應用對象與情境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)</a:t>
                      </a:r>
                    </a:p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實用性分析與價值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預期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效益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 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參考文獻 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</a:txBody>
                  <a:tcPr marL="91446" marR="91446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依參賽作品之作業系統，提供至少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Android4.2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版本以上或</a:t>
                      </a:r>
                      <a:r>
                        <a:rPr kumimoji="0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iPhone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手機 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(iOS6.0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以上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可導覽之內容。</a:t>
                      </a:r>
                    </a:p>
                    <a:p>
                      <a:pPr marL="173038" marR="0" lvl="0" indent="-173038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可於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3G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Wi-Fi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環境下使用，並配合具電子羅盤及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GPS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定位之</a:t>
                      </a:r>
                      <a:r>
                        <a:rPr kumimoji="0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iPhone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及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Android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手機使用。</a:t>
                      </a:r>
                    </a:p>
                    <a:p>
                      <a:pPr marL="173038" marR="0" lvl="0" indent="-173038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得獎作品應配合主辦單位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通知將作品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上架至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App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軟體市集。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</a:txBody>
                  <a:tcPr marL="91446" marR="91446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042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繳交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資料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文件檢查確認表</a:t>
                      </a:r>
                    </a:p>
                    <a:p>
                      <a:pPr marL="342900" marR="0" lvl="0" indent="-34290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報名表</a:t>
                      </a:r>
                    </a:p>
                    <a:p>
                      <a:pPr marL="342900" marR="0" lvl="0" indent="-34290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著作財產權讓與同意書正本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(1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人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張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)</a:t>
                      </a:r>
                    </a:p>
                    <a:p>
                      <a:pPr marL="342900" marR="0" lvl="0" indent="-34290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個資同意書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正本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(1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人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張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)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pPr marL="342900" marR="0" lvl="0" indent="-34290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計畫構想書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份</a:t>
                      </a:r>
                    </a:p>
                    <a:p>
                      <a:pPr marL="342900" marR="0" lvl="0" indent="-34290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計畫構想書電子檔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</a:txBody>
                  <a:tcPr marL="91446" marR="91446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APP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應用軟體原始檔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操作說明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Demo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影片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(3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分鐘以內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)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應用程式流程示意與說明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線上填寫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)</a:t>
                      </a:r>
                    </a:p>
                    <a:p>
                      <a:endParaRPr kumimoji="0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註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:</a:t>
                      </a: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標楷體" pitchFamily="65" charset="-120"/>
                        <a:cs typeface="Times New Roman" charset="0"/>
                        <a:sym typeface="Gill Sans" charset="0"/>
                      </a:endParaRPr>
                    </a:p>
                    <a:p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上述決賽資料請於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11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月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18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日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(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一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)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標楷體" pitchFamily="65" charset="-120"/>
                          <a:cs typeface="Times New Roman" charset="0"/>
                          <a:sym typeface="Gill Sans" charset="0"/>
                        </a:rPr>
                        <a:t>前上傳至競賽網站。</a:t>
                      </a:r>
                    </a:p>
                  </a:txBody>
                  <a:tcPr marL="91446" marR="91446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174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DEF519-6E0A-4E32-AE4E-9F11798E5692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27113" y="-243334"/>
            <a:ext cx="7489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評審方式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143" y="1053143"/>
          <a:ext cx="8497713" cy="4182445"/>
        </p:xfrm>
        <a:graphic>
          <a:graphicData uri="http://schemas.openxmlformats.org/drawingml/2006/table">
            <a:tbl>
              <a:tblPr/>
              <a:tblGrid>
                <a:gridCol w="2832943"/>
                <a:gridCol w="2831827"/>
                <a:gridCol w="2832943"/>
              </a:tblGrid>
              <a:tr h="407417">
                <a:tc rowSpan="2"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Gill Sans" charset="0"/>
                        </a:rPr>
                        <a:t>評分項目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Gill Sans" charset="0"/>
                        </a:rPr>
                        <a:t>初賽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標楷體" pitchFamily="65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Gill Sans" charset="0"/>
                        </a:rPr>
                        <a:t>決賽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9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Gill Sans" charset="0"/>
                        </a:rPr>
                        <a:t>比重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Gill Sans" charset="0"/>
                        </a:rPr>
                        <a:t>比重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569268"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Gill Sans" charset="0"/>
                        </a:rPr>
                        <a:t>主題特色</a:t>
                      </a:r>
                      <a:endParaRPr kumimoji="0" 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30%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25%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9268"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Gill Sans" charset="0"/>
                        </a:rPr>
                        <a:t>創意與吸引力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25%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20%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9268"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+mn-cs"/>
                          <a:sym typeface="Gill Sans" charset="0"/>
                        </a:rPr>
                        <a:t>觀光服務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+mn-cs"/>
                          <a:sym typeface="Gill Sans" charset="0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+mn-cs"/>
                          <a:sym typeface="Gill Sans" charset="0"/>
                        </a:rPr>
                        <a:t>或使用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+mn-cs"/>
                          <a:sym typeface="Gill Sans" charset="0"/>
                        </a:rPr>
                        <a:t>)</a:t>
                      </a: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+mn-cs"/>
                          <a:sym typeface="Gill Sans" charset="0"/>
                        </a:rPr>
                        <a:t>效益</a:t>
                      </a:r>
                      <a:endParaRPr kumimoji="0" 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+mn-cs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25%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20%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9268">
                <a:tc>
                  <a:txBody>
                    <a:bodyPr/>
                    <a:lstStyle/>
                    <a:p>
                      <a:pPr marL="327025" marR="0" lvl="0" indent="-288925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Gill Sans" charset="0"/>
                        </a:rPr>
                        <a:t>系統內容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x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20%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9268">
                <a:tc>
                  <a:txBody>
                    <a:bodyPr/>
                    <a:lstStyle/>
                    <a:p>
                      <a:pPr marL="334963" marR="0" lvl="0" indent="-319088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Gill Sans" charset="0"/>
                        </a:rPr>
                        <a:t>可行性分析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20%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15%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9268"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Gill Sans" charset="0"/>
                        </a:rPr>
                        <a:t>總分</a:t>
                      </a:r>
                      <a:endParaRPr kumimoji="0" 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100%</a:t>
                      </a: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標楷體" pitchFamily="65" charset="-120"/>
                          <a:cs typeface="新細明體" charset="-120"/>
                          <a:sym typeface="Gill Sans" charset="0"/>
                        </a:rPr>
                        <a:t>100%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標楷體" pitchFamily="65" charset="-120"/>
                        <a:cs typeface="新細明體" charset="-120"/>
                        <a:sym typeface="Gill Sans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11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/>
          </p:cNvSpPr>
          <p:nvPr/>
        </p:nvSpPr>
        <p:spPr bwMode="auto">
          <a:xfrm>
            <a:off x="214282" y="714356"/>
            <a:ext cx="8483203" cy="553626"/>
          </a:xfrm>
          <a:prstGeom prst="rect">
            <a:avLst/>
          </a:prstGeom>
          <a:solidFill>
            <a:srgbClr val="CE3B00"/>
          </a:solidFill>
          <a:ln w="25400">
            <a:solidFill>
              <a:srgbClr val="9B2C0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sym typeface="Microsoft JhengHei Bold" charset="0"/>
              </a:rPr>
              <a:t>第一階段初賽競賽報名</a:t>
            </a:r>
          </a:p>
        </p:txBody>
      </p:sp>
      <p:sp>
        <p:nvSpPr>
          <p:cNvPr id="43085" name="AutoShape 108"/>
          <p:cNvSpPr>
            <a:spLocks/>
          </p:cNvSpPr>
          <p:nvPr/>
        </p:nvSpPr>
        <p:spPr bwMode="auto">
          <a:xfrm rot="10800000">
            <a:off x="1339453" y="490017"/>
            <a:ext cx="544711" cy="161850"/>
          </a:xfrm>
          <a:prstGeom prst="triangle">
            <a:avLst>
              <a:gd name="adj" fmla="val 50000"/>
            </a:avLst>
          </a:prstGeom>
          <a:solidFill>
            <a:srgbClr val="A072FD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zh-TW" altLang="en-US" sz="11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86" name="Rectangle 109"/>
          <p:cNvSpPr>
            <a:spLocks/>
          </p:cNvSpPr>
          <p:nvPr/>
        </p:nvSpPr>
        <p:spPr bwMode="auto">
          <a:xfrm>
            <a:off x="312539" y="107156"/>
            <a:ext cx="1732359" cy="482203"/>
          </a:xfrm>
          <a:prstGeom prst="rect">
            <a:avLst/>
          </a:prstGeom>
          <a:solidFill>
            <a:srgbClr val="A072F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初賽報名流程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1EDCC-E6BA-43B9-88D8-4A7C425622DD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grpSp>
        <p:nvGrpSpPr>
          <p:cNvPr id="112" name="Group 38"/>
          <p:cNvGrpSpPr>
            <a:grpSpLocks/>
          </p:cNvGrpSpPr>
          <p:nvPr/>
        </p:nvGrpSpPr>
        <p:grpSpPr bwMode="auto">
          <a:xfrm>
            <a:off x="214282" y="1857364"/>
            <a:ext cx="1428760" cy="642942"/>
            <a:chOff x="0" y="0"/>
            <a:chExt cx="829" cy="247"/>
          </a:xfrm>
        </p:grpSpPr>
        <p:sp>
          <p:nvSpPr>
            <p:cNvPr id="113" name="Rectangle 36"/>
            <p:cNvSpPr>
              <a:spLocks/>
            </p:cNvSpPr>
            <p:nvPr/>
          </p:nvSpPr>
          <p:spPr bwMode="auto">
            <a:xfrm>
              <a:off x="1" y="0"/>
              <a:ext cx="818" cy="247"/>
            </a:xfrm>
            <a:prstGeom prst="rect">
              <a:avLst/>
            </a:prstGeom>
            <a:solidFill>
              <a:srgbClr val="FE936A"/>
            </a:solidFill>
            <a:ln w="254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TW" altLang="en-US" sz="12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4" name="Rectangle 37"/>
            <p:cNvSpPr>
              <a:spLocks/>
            </p:cNvSpPr>
            <p:nvPr/>
          </p:nvSpPr>
          <p:spPr bwMode="auto">
            <a:xfrm>
              <a:off x="0" y="48"/>
              <a:ext cx="82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TW" altLang="en-US" sz="2800" b="1" dirty="0">
                  <a:latin typeface="標楷體" pitchFamily="65" charset="-120"/>
                  <a:ea typeface="標楷體" pitchFamily="65" charset="-120"/>
                  <a:sym typeface="Microsoft JhengHei" charset="-120"/>
                </a:rPr>
                <a:t>註冊報名</a:t>
              </a:r>
            </a:p>
          </p:txBody>
        </p:sp>
      </p:grpSp>
      <p:cxnSp>
        <p:nvCxnSpPr>
          <p:cNvPr id="116" name="直線單箭頭接點 115"/>
          <p:cNvCxnSpPr/>
          <p:nvPr/>
        </p:nvCxnSpPr>
        <p:spPr>
          <a:xfrm>
            <a:off x="1714480" y="2214554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35"/>
          <p:cNvGrpSpPr>
            <a:grpSpLocks/>
          </p:cNvGrpSpPr>
          <p:nvPr/>
        </p:nvGrpSpPr>
        <p:grpSpPr bwMode="auto">
          <a:xfrm>
            <a:off x="2428860" y="1785926"/>
            <a:ext cx="2144726" cy="714380"/>
            <a:chOff x="0" y="0"/>
            <a:chExt cx="736" cy="240"/>
          </a:xfrm>
        </p:grpSpPr>
        <p:sp>
          <p:nvSpPr>
            <p:cNvPr id="118" name="Rectangle 33"/>
            <p:cNvSpPr>
              <a:spLocks/>
            </p:cNvSpPr>
            <p:nvPr/>
          </p:nvSpPr>
          <p:spPr bwMode="auto">
            <a:xfrm>
              <a:off x="0" y="0"/>
              <a:ext cx="727" cy="240"/>
            </a:xfrm>
            <a:prstGeom prst="rect">
              <a:avLst/>
            </a:prstGeom>
            <a:solidFill>
              <a:srgbClr val="FE936A"/>
            </a:solidFill>
            <a:ln w="254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TW" altLang="en-US" sz="12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9" name="Rectangle 34"/>
            <p:cNvSpPr>
              <a:spLocks/>
            </p:cNvSpPr>
            <p:nvPr/>
          </p:nvSpPr>
          <p:spPr bwMode="auto">
            <a:xfrm>
              <a:off x="0" y="46"/>
              <a:ext cx="73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TW" altLang="en-US" sz="2800" b="1" dirty="0">
                  <a:latin typeface="標楷體" pitchFamily="65" charset="-120"/>
                  <a:ea typeface="標楷體" pitchFamily="65" charset="-120"/>
                  <a:sym typeface="Microsoft JhengHei" charset="-120"/>
                </a:rPr>
                <a:t>成為參賽者</a:t>
              </a:r>
            </a:p>
          </p:txBody>
        </p:sp>
      </p:grpSp>
      <p:cxnSp>
        <p:nvCxnSpPr>
          <p:cNvPr id="120" name="直線單箭頭接點 119"/>
          <p:cNvCxnSpPr/>
          <p:nvPr/>
        </p:nvCxnSpPr>
        <p:spPr>
          <a:xfrm>
            <a:off x="4643438" y="2214554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35"/>
          <p:cNvGrpSpPr>
            <a:grpSpLocks/>
          </p:cNvGrpSpPr>
          <p:nvPr/>
        </p:nvGrpSpPr>
        <p:grpSpPr bwMode="auto">
          <a:xfrm>
            <a:off x="5286380" y="1785926"/>
            <a:ext cx="2144726" cy="714380"/>
            <a:chOff x="0" y="0"/>
            <a:chExt cx="736" cy="240"/>
          </a:xfrm>
        </p:grpSpPr>
        <p:sp>
          <p:nvSpPr>
            <p:cNvPr id="122" name="Rectangle 33"/>
            <p:cNvSpPr>
              <a:spLocks/>
            </p:cNvSpPr>
            <p:nvPr/>
          </p:nvSpPr>
          <p:spPr bwMode="auto">
            <a:xfrm>
              <a:off x="0" y="0"/>
              <a:ext cx="727" cy="240"/>
            </a:xfrm>
            <a:prstGeom prst="rect">
              <a:avLst/>
            </a:prstGeom>
            <a:solidFill>
              <a:srgbClr val="FE936A"/>
            </a:solidFill>
            <a:ln w="254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TW" altLang="en-US" sz="12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3" name="Rectangle 34"/>
            <p:cNvSpPr>
              <a:spLocks/>
            </p:cNvSpPr>
            <p:nvPr/>
          </p:nvSpPr>
          <p:spPr bwMode="auto">
            <a:xfrm>
              <a:off x="0" y="46"/>
              <a:ext cx="73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TW" altLang="en-US" sz="2800" b="1" dirty="0" smtClean="0">
                  <a:latin typeface="標楷體" pitchFamily="65" charset="-120"/>
                  <a:ea typeface="標楷體" pitchFamily="65" charset="-120"/>
                  <a:sym typeface="Microsoft JhengHei" charset="-120"/>
                </a:rPr>
                <a:t>填寫報名表</a:t>
              </a:r>
              <a:endParaRPr lang="zh-TW" altLang="en-US" sz="2800" b="1" dirty="0">
                <a:latin typeface="標楷體" pitchFamily="65" charset="-120"/>
                <a:ea typeface="標楷體" pitchFamily="65" charset="-120"/>
                <a:sym typeface="Microsoft JhengHei" charset="-120"/>
              </a:endParaRPr>
            </a:p>
          </p:txBody>
        </p:sp>
      </p:grpSp>
      <p:cxnSp>
        <p:nvCxnSpPr>
          <p:cNvPr id="127" name="直線單箭頭接點 126"/>
          <p:cNvCxnSpPr/>
          <p:nvPr/>
        </p:nvCxnSpPr>
        <p:spPr>
          <a:xfrm rot="5400000">
            <a:off x="5643570" y="271462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/>
          <p:nvPr/>
        </p:nvCxnSpPr>
        <p:spPr>
          <a:xfrm rot="5400000">
            <a:off x="6715934" y="271382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圓角矩形 128"/>
          <p:cNvSpPr/>
          <p:nvPr/>
        </p:nvSpPr>
        <p:spPr>
          <a:xfrm>
            <a:off x="5500694" y="2928934"/>
            <a:ext cx="785818" cy="1071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儲存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0" name="圓角矩形 129"/>
          <p:cNvSpPr/>
          <p:nvPr/>
        </p:nvSpPr>
        <p:spPr>
          <a:xfrm>
            <a:off x="6572264" y="2928934"/>
            <a:ext cx="785818" cy="107157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暫存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cxnSp>
        <p:nvCxnSpPr>
          <p:cNvPr id="133" name="直線單箭頭接點 132"/>
          <p:cNvCxnSpPr/>
          <p:nvPr/>
        </p:nvCxnSpPr>
        <p:spPr>
          <a:xfrm rot="5400000">
            <a:off x="5642776" y="421402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單箭頭接點 133"/>
          <p:cNvCxnSpPr/>
          <p:nvPr/>
        </p:nvCxnSpPr>
        <p:spPr>
          <a:xfrm rot="5400000">
            <a:off x="6715934" y="421402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橢圓 135"/>
          <p:cNvSpPr/>
          <p:nvPr/>
        </p:nvSpPr>
        <p:spPr>
          <a:xfrm>
            <a:off x="6572264" y="4500570"/>
            <a:ext cx="714380" cy="23574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可修改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1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按我要報名編輯</a:t>
            </a:r>
            <a:r>
              <a:rPr lang="zh-TW" altLang="en-US" b="1" dirty="0" smtClean="0">
                <a:solidFill>
                  <a:schemeClr val="tx1"/>
                </a:solidFill>
              </a:rPr>
              <a:t>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7" name="橢圓 136"/>
          <p:cNvSpPr/>
          <p:nvPr/>
        </p:nvSpPr>
        <p:spPr>
          <a:xfrm>
            <a:off x="5500694" y="4429132"/>
            <a:ext cx="714380" cy="2143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不可修改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完成報名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39" name="直線單箭頭接點 138"/>
          <p:cNvCxnSpPr>
            <a:stCxn id="137" idx="2"/>
          </p:cNvCxnSpPr>
          <p:nvPr/>
        </p:nvCxnSpPr>
        <p:spPr>
          <a:xfrm rot="10800000">
            <a:off x="4859338" y="5500702"/>
            <a:ext cx="6413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矩形 139"/>
          <p:cNvSpPr/>
          <p:nvPr/>
        </p:nvSpPr>
        <p:spPr>
          <a:xfrm>
            <a:off x="287338" y="4929198"/>
            <a:ext cx="4572000" cy="1785104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lvl="0" indent="-342900" defTabSz="1300163">
              <a:spcBef>
                <a:spcPts val="600"/>
              </a:spcBef>
            </a:pPr>
            <a:r>
              <a:rPr kumimoji="0" lang="zh-TW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☞</a:t>
            </a:r>
            <a:r>
              <a:rPr kumimoji="0"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轉</a:t>
            </a:r>
            <a:r>
              <a:rPr kumimoji="0"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PDF</a:t>
            </a:r>
            <a:r>
              <a:rPr kumimoji="0"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檔，產出文件簽名：</a:t>
            </a:r>
            <a:endParaRPr kumimoji="0"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ea typeface="標楷體" pitchFamily="65" charset="-120"/>
              <a:cs typeface="Times New Roman" charset="0"/>
              <a:sym typeface="Gill Sans" charset="0"/>
            </a:endParaRPr>
          </a:p>
          <a:p>
            <a:pPr marL="342900" lvl="0" indent="-342900" defTabSz="1300163">
              <a:spcBef>
                <a:spcPts val="600"/>
              </a:spcBef>
              <a:buFont typeface="Calibri" charset="0"/>
              <a:buAutoNum type="arabicPeriod"/>
            </a:pPr>
            <a:r>
              <a:rPr kumimoji="0" lang="zh-TW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文件檢查確認表</a:t>
            </a:r>
          </a:p>
          <a:p>
            <a:pPr marL="342900" lvl="0" indent="-342900" defTabSz="1300163">
              <a:spcBef>
                <a:spcPts val="600"/>
              </a:spcBef>
              <a:buFont typeface="Calibri" charset="0"/>
              <a:buAutoNum type="arabicPeriod"/>
            </a:pPr>
            <a:r>
              <a:rPr kumimoji="0" lang="zh-TW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報名表</a:t>
            </a:r>
          </a:p>
          <a:p>
            <a:pPr marL="342900" lvl="0" indent="-342900" defTabSz="1300163">
              <a:spcBef>
                <a:spcPts val="600"/>
              </a:spcBef>
              <a:buFont typeface="Calibri" charset="0"/>
              <a:buAutoNum type="arabicPeriod"/>
            </a:pPr>
            <a:r>
              <a:rPr kumimoji="0" lang="zh-TW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著作財產權讓與同意書正本</a:t>
            </a:r>
            <a:r>
              <a:rPr kumimoji="0" lang="en-US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(1</a:t>
            </a:r>
            <a:r>
              <a:rPr kumimoji="0" lang="zh-TW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人</a:t>
            </a:r>
            <a:r>
              <a:rPr kumimoji="0" lang="en-US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1</a:t>
            </a:r>
            <a:r>
              <a:rPr kumimoji="0" lang="zh-TW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張</a:t>
            </a:r>
            <a:r>
              <a:rPr kumimoji="0" lang="en-US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)</a:t>
            </a:r>
          </a:p>
          <a:p>
            <a:pPr marL="342900" lvl="0" indent="-342900" defTabSz="1300163">
              <a:spcBef>
                <a:spcPts val="600"/>
              </a:spcBef>
              <a:buFont typeface="Calibri" charset="0"/>
              <a:buAutoNum type="arabicPeriod"/>
            </a:pPr>
            <a:r>
              <a:rPr kumimoji="0" lang="zh-TW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個資同意書</a:t>
            </a:r>
            <a:r>
              <a:rPr kumimoji="0" lang="zh-TW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正本</a:t>
            </a:r>
            <a:r>
              <a:rPr kumimoji="0" lang="en-US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(1</a:t>
            </a:r>
            <a:r>
              <a:rPr kumimoji="0" lang="zh-TW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人</a:t>
            </a:r>
            <a:r>
              <a:rPr kumimoji="0" lang="en-US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1</a:t>
            </a:r>
            <a:r>
              <a:rPr kumimoji="0" lang="zh-TW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張</a:t>
            </a:r>
            <a:r>
              <a:rPr kumimoji="0" lang="en-US" altLang="zh-TW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標楷體" pitchFamily="65" charset="-120"/>
                <a:cs typeface="Times New Roman" charset="0"/>
                <a:sym typeface="Gill Sans" charset="0"/>
              </a:rPr>
              <a:t>)</a:t>
            </a:r>
            <a:endParaRPr kumimoji="0" lang="zh-TW" altLang="zh-TW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ea typeface="標楷體" pitchFamily="65" charset="-120"/>
              <a:cs typeface="Times New Roman" charset="0"/>
              <a:sym typeface="Gill Sans" charset="0"/>
            </a:endParaRPr>
          </a:p>
        </p:txBody>
      </p:sp>
      <p:cxnSp>
        <p:nvCxnSpPr>
          <p:cNvPr id="142" name="直線單箭頭接點 141"/>
          <p:cNvCxnSpPr>
            <a:stCxn id="136" idx="1"/>
          </p:cNvCxnSpPr>
          <p:nvPr/>
        </p:nvCxnSpPr>
        <p:spPr>
          <a:xfrm rot="16200000" flipV="1">
            <a:off x="6023328" y="4192251"/>
            <a:ext cx="845303" cy="4618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5371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1"/>
          <p:cNvSpPr>
            <a:spLocks noChangeShapeType="1"/>
          </p:cNvSpPr>
          <p:nvPr/>
        </p:nvSpPr>
        <p:spPr bwMode="auto">
          <a:xfrm>
            <a:off x="6366867" y="2446735"/>
            <a:ext cx="0" cy="434206"/>
          </a:xfrm>
          <a:prstGeom prst="line">
            <a:avLst/>
          </a:prstGeom>
          <a:noFill/>
          <a:ln w="25400">
            <a:solidFill>
              <a:srgbClr val="81818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zh-TW" altLang="en-US" sz="1400" b="1"/>
          </a:p>
        </p:txBody>
      </p:sp>
      <p:sp>
        <p:nvSpPr>
          <p:cNvPr id="44035" name="Line 2"/>
          <p:cNvSpPr>
            <a:spLocks noChangeShapeType="1"/>
          </p:cNvSpPr>
          <p:nvPr/>
        </p:nvSpPr>
        <p:spPr bwMode="auto">
          <a:xfrm>
            <a:off x="928687" y="3780607"/>
            <a:ext cx="40295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zh-TW" altLang="en-US" sz="1400" b="1"/>
          </a:p>
        </p:txBody>
      </p:sp>
      <p:sp>
        <p:nvSpPr>
          <p:cNvPr id="44036" name="Rectangle 3"/>
          <p:cNvSpPr>
            <a:spLocks/>
          </p:cNvSpPr>
          <p:nvPr/>
        </p:nvSpPr>
        <p:spPr bwMode="auto">
          <a:xfrm>
            <a:off x="392906" y="1732359"/>
            <a:ext cx="8483203" cy="285750"/>
          </a:xfrm>
          <a:prstGeom prst="rect">
            <a:avLst/>
          </a:prstGeom>
          <a:solidFill>
            <a:srgbClr val="CE3B00"/>
          </a:solidFill>
          <a:ln w="25400">
            <a:solidFill>
              <a:srgbClr val="9B2C0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TW" altLang="en-US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sym typeface="Microsoft JhengHei Bold" charset="0"/>
              </a:rPr>
              <a:t>第二階段決賽資料上傳</a:t>
            </a:r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1649760" y="2455664"/>
            <a:ext cx="4711527" cy="0"/>
          </a:xfrm>
          <a:prstGeom prst="line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zh-TW" altLang="en-US" sz="1400" b="1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83643" y="3624338"/>
            <a:ext cx="1118443" cy="313655"/>
            <a:chOff x="0" y="0"/>
            <a:chExt cx="1001" cy="280"/>
          </a:xfrm>
        </p:grpSpPr>
        <p:sp>
          <p:nvSpPr>
            <p:cNvPr id="44073" name="Rectangle 5"/>
            <p:cNvSpPr>
              <a:spLocks/>
            </p:cNvSpPr>
            <p:nvPr/>
          </p:nvSpPr>
          <p:spPr bwMode="auto">
            <a:xfrm>
              <a:off x="2" y="0"/>
              <a:ext cx="984" cy="280"/>
            </a:xfrm>
            <a:prstGeom prst="rect">
              <a:avLst/>
            </a:prstGeom>
            <a:solidFill>
              <a:srgbClr val="CDCDCD"/>
            </a:solidFill>
            <a:ln w="12700">
              <a:solidFill>
                <a:srgbClr val="B8B8B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TW" altLang="en-US" sz="14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074" name="Rectangle 6"/>
            <p:cNvSpPr>
              <a:spLocks/>
            </p:cNvSpPr>
            <p:nvPr/>
          </p:nvSpPr>
          <p:spPr bwMode="auto">
            <a:xfrm>
              <a:off x="0" y="71"/>
              <a:ext cx="10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TW" altLang="en-US" sz="1400" b="1">
                  <a:latin typeface="標楷體" pitchFamily="65" charset="-120"/>
                  <a:ea typeface="標楷體" pitchFamily="65" charset="-120"/>
                  <a:sym typeface="新細明體" charset="-120"/>
                </a:rPr>
                <a:t>登入帳號密碼</a:t>
              </a:r>
            </a:p>
          </p:txBody>
        </p:sp>
      </p:grpSp>
      <p:sp>
        <p:nvSpPr>
          <p:cNvPr id="44039" name="Rectangle 8"/>
          <p:cNvSpPr>
            <a:spLocks/>
          </p:cNvSpPr>
          <p:nvPr/>
        </p:nvSpPr>
        <p:spPr bwMode="auto">
          <a:xfrm>
            <a:off x="1659806" y="4054078"/>
            <a:ext cx="493365" cy="37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400" b="1">
                <a:latin typeface="標楷體" pitchFamily="65" charset="-120"/>
                <a:ea typeface="標楷體" pitchFamily="65" charset="-120"/>
                <a:sym typeface="新細明體" charset="-120"/>
              </a:rPr>
              <a:t>登入</a:t>
            </a:r>
          </a:p>
          <a:p>
            <a:pPr algn="ctr"/>
            <a:r>
              <a:rPr lang="zh-TW" altLang="en-US" sz="1400" b="1">
                <a:latin typeface="標楷體" pitchFamily="65" charset="-120"/>
                <a:ea typeface="標楷體" pitchFamily="65" charset="-120"/>
                <a:sym typeface="新細明體" charset="-120"/>
              </a:rPr>
              <a:t>成功</a:t>
            </a:r>
          </a:p>
        </p:txBody>
      </p:sp>
      <p:sp>
        <p:nvSpPr>
          <p:cNvPr id="44040" name="Rectangle 9"/>
          <p:cNvSpPr>
            <a:spLocks/>
          </p:cNvSpPr>
          <p:nvPr/>
        </p:nvSpPr>
        <p:spPr bwMode="auto">
          <a:xfrm>
            <a:off x="1041425" y="3089674"/>
            <a:ext cx="178594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400" b="1" dirty="0">
                <a:latin typeface="標楷體" pitchFamily="65" charset="-120"/>
                <a:ea typeface="標楷體" pitchFamily="65" charset="-120"/>
                <a:sym typeface="新細明體" charset="-120"/>
              </a:rPr>
              <a:t>忘記</a:t>
            </a:r>
          </a:p>
          <a:p>
            <a:pPr algn="ctr"/>
            <a:r>
              <a:rPr lang="zh-TW" altLang="en-US" sz="1400" b="1" dirty="0">
                <a:latin typeface="標楷體" pitchFamily="65" charset="-120"/>
                <a:ea typeface="標楷體" pitchFamily="65" charset="-120"/>
                <a:sym typeface="新細明體" charset="-120"/>
              </a:rPr>
              <a:t>密碼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97173" y="3713634"/>
            <a:ext cx="276820" cy="1062633"/>
            <a:chOff x="0" y="0"/>
            <a:chExt cx="248" cy="951"/>
          </a:xfrm>
        </p:grpSpPr>
        <p:sp>
          <p:nvSpPr>
            <p:cNvPr id="44071" name="Rectangle 10"/>
            <p:cNvSpPr>
              <a:spLocks/>
            </p:cNvSpPr>
            <p:nvPr/>
          </p:nvSpPr>
          <p:spPr bwMode="auto">
            <a:xfrm>
              <a:off x="0" y="0"/>
              <a:ext cx="244" cy="951"/>
            </a:xfrm>
            <a:prstGeom prst="rect">
              <a:avLst/>
            </a:prstGeom>
            <a:solidFill>
              <a:srgbClr val="CDCDCD"/>
            </a:solidFill>
            <a:ln w="12700">
              <a:solidFill>
                <a:srgbClr val="B8B8B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TW" altLang="en-US" sz="14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072" name="Rectangle 11"/>
            <p:cNvSpPr>
              <a:spLocks/>
            </p:cNvSpPr>
            <p:nvPr/>
          </p:nvSpPr>
          <p:spPr bwMode="auto">
            <a:xfrm>
              <a:off x="0" y="241"/>
              <a:ext cx="24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TW" altLang="en-US" sz="1400" b="1">
                  <a:latin typeface="標楷體" pitchFamily="65" charset="-120"/>
                  <a:ea typeface="標楷體" pitchFamily="65" charset="-120"/>
                  <a:sym typeface="新細明體" charset="-120"/>
                </a:rPr>
                <a:t>查詢密碼</a:t>
              </a:r>
            </a:p>
          </p:txBody>
        </p:sp>
      </p:grpSp>
      <p:sp>
        <p:nvSpPr>
          <p:cNvPr id="44042" name="Line 13"/>
          <p:cNvSpPr>
            <a:spLocks noChangeShapeType="1"/>
          </p:cNvSpPr>
          <p:nvPr/>
        </p:nvSpPr>
        <p:spPr bwMode="auto">
          <a:xfrm>
            <a:off x="1662038" y="2452316"/>
            <a:ext cx="0" cy="560338"/>
          </a:xfrm>
          <a:prstGeom prst="line">
            <a:avLst/>
          </a:prstGeom>
          <a:noFill/>
          <a:ln w="25400">
            <a:solidFill>
              <a:srgbClr val="81818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zh-TW" altLang="en-US" sz="1400" b="1"/>
          </a:p>
        </p:txBody>
      </p:sp>
      <p:sp>
        <p:nvSpPr>
          <p:cNvPr id="44043" name="Rectangle 14"/>
          <p:cNvSpPr>
            <a:spLocks/>
          </p:cNvSpPr>
          <p:nvPr/>
        </p:nvSpPr>
        <p:spPr bwMode="auto">
          <a:xfrm>
            <a:off x="785813" y="2705695"/>
            <a:ext cx="1902023" cy="312539"/>
          </a:xfrm>
          <a:prstGeom prst="rect">
            <a:avLst/>
          </a:prstGeom>
          <a:solidFill>
            <a:srgbClr val="7AB027"/>
          </a:solidFill>
          <a:ln w="25400">
            <a:solidFill>
              <a:srgbClr val="558E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TW" altLang="en-US" sz="1400" b="1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社會組決賽上傳頁</a:t>
            </a:r>
          </a:p>
        </p:txBody>
      </p:sp>
      <p:sp>
        <p:nvSpPr>
          <p:cNvPr id="44044" name="Rectangle 15"/>
          <p:cNvSpPr>
            <a:spLocks/>
          </p:cNvSpPr>
          <p:nvPr/>
        </p:nvSpPr>
        <p:spPr bwMode="auto">
          <a:xfrm>
            <a:off x="5581055" y="2687836"/>
            <a:ext cx="1821656" cy="321469"/>
          </a:xfrm>
          <a:prstGeom prst="rect">
            <a:avLst/>
          </a:prstGeom>
          <a:solidFill>
            <a:srgbClr val="7AB027"/>
          </a:solidFill>
          <a:ln w="25400">
            <a:solidFill>
              <a:srgbClr val="558E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TW" altLang="en-US" sz="1400" b="1">
                <a:latin typeface="標楷體" pitchFamily="65" charset="-120"/>
                <a:ea typeface="標楷體" pitchFamily="65" charset="-120"/>
                <a:sym typeface="Microsoft JhengHei" charset="-120"/>
              </a:rPr>
              <a:t>校園組決賽上傳頁</a:t>
            </a:r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 rot="10800000">
            <a:off x="1660922" y="3961433"/>
            <a:ext cx="0" cy="623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zh-TW" altLang="en-US" sz="1400" b="1"/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 rot="10800000" flipH="1">
            <a:off x="1651992" y="3020467"/>
            <a:ext cx="0" cy="5569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zh-TW" altLang="en-US" sz="1400" b="1"/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>
            <a:off x="4572000" y="2021459"/>
            <a:ext cx="0" cy="439787"/>
          </a:xfrm>
          <a:prstGeom prst="line">
            <a:avLst/>
          </a:prstGeom>
          <a:noFill/>
          <a:ln w="25400">
            <a:solidFill>
              <a:srgbClr val="81818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zh-TW" altLang="en-US" sz="1400" b="1"/>
          </a:p>
        </p:txBody>
      </p:sp>
      <p:sp>
        <p:nvSpPr>
          <p:cNvPr id="44049" name="Rectangle 20"/>
          <p:cNvSpPr>
            <a:spLocks/>
          </p:cNvSpPr>
          <p:nvPr/>
        </p:nvSpPr>
        <p:spPr bwMode="auto">
          <a:xfrm>
            <a:off x="214282" y="1214422"/>
            <a:ext cx="8656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初賽篩選出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件具創意且能助益原住民族觀光發展之創意企劃，進入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開發實作階段</a:t>
            </a:r>
          </a:p>
        </p:txBody>
      </p:sp>
      <p:sp>
        <p:nvSpPr>
          <p:cNvPr id="44051" name="Rectangle 22"/>
          <p:cNvSpPr>
            <a:spLocks/>
          </p:cNvSpPr>
          <p:nvPr/>
        </p:nvSpPr>
        <p:spPr bwMode="auto">
          <a:xfrm>
            <a:off x="1732359" y="5337721"/>
            <a:ext cx="80367" cy="4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21440" bIns="0" anchor="ctr">
            <a:spAutoFit/>
          </a:bodyPr>
          <a:lstStyle/>
          <a:p>
            <a:pPr marL="63622" indent="-63622">
              <a:lnSpc>
                <a:spcPts val="1406"/>
              </a:lnSpc>
              <a:spcBef>
                <a:spcPts val="422"/>
              </a:spcBef>
              <a:tabLst>
                <a:tab pos="0" algn="l"/>
              </a:tabLst>
            </a:pPr>
            <a:endParaRPr lang="en-US" altLang="zh-TW" sz="110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" charset="0"/>
              <a:sym typeface="Times New Roman" charset="0"/>
            </a:endParaRPr>
          </a:p>
          <a:p>
            <a:pPr marL="63622" indent="-63622">
              <a:lnSpc>
                <a:spcPts val="1406"/>
              </a:lnSpc>
              <a:spcBef>
                <a:spcPts val="422"/>
              </a:spcBef>
              <a:tabLst>
                <a:tab pos="0" algn="l"/>
              </a:tabLst>
            </a:pPr>
            <a:endParaRPr lang="en-US" altLang="zh-TW" sz="1100">
              <a:latin typeface="標楷體" pitchFamily="65" charset="-120"/>
              <a:ea typeface="標楷體" pitchFamily="65" charset="-120"/>
              <a:cs typeface="Times" charset="0"/>
            </a:endParaRPr>
          </a:p>
        </p:txBody>
      </p:sp>
      <p:sp>
        <p:nvSpPr>
          <p:cNvPr id="44052" name="Rectangle 23"/>
          <p:cNvSpPr>
            <a:spLocks/>
          </p:cNvSpPr>
          <p:nvPr/>
        </p:nvSpPr>
        <p:spPr bwMode="auto">
          <a:xfrm>
            <a:off x="1000100" y="4643438"/>
            <a:ext cx="3571900" cy="330398"/>
          </a:xfrm>
          <a:prstGeom prst="rect">
            <a:avLst/>
          </a:prstGeom>
          <a:solidFill>
            <a:srgbClr val="7AB027"/>
          </a:solidFill>
          <a:ln w="25400">
            <a:solidFill>
              <a:srgbClr val="558E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繳交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文件 上傳</a:t>
            </a:r>
          </a:p>
        </p:txBody>
      </p:sp>
      <p:sp>
        <p:nvSpPr>
          <p:cNvPr id="44053" name="Rectangle 24"/>
          <p:cNvSpPr>
            <a:spLocks/>
          </p:cNvSpPr>
          <p:nvPr/>
        </p:nvSpPr>
        <p:spPr bwMode="auto">
          <a:xfrm>
            <a:off x="1000100" y="5000624"/>
            <a:ext cx="3571900" cy="1857376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59613" indent="-159613">
              <a:lnSpc>
                <a:spcPct val="150000"/>
              </a:lnSpc>
              <a:buFontTx/>
              <a:buAutoNum type="arabicPeriod"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APP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應用軟體原始檔上傳</a:t>
            </a:r>
          </a:p>
          <a:p>
            <a:pPr marL="159613" indent="-159613">
              <a:lnSpc>
                <a:spcPct val="150000"/>
              </a:lnSpc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2.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操作說明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Demo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影片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(3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分鐘以內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)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上傳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  <a:sym typeface="Microsoft JhengHei" charset="-120"/>
            </a:endParaRPr>
          </a:p>
          <a:p>
            <a:pPr marL="159613" indent="-159613">
              <a:lnSpc>
                <a:spcPct val="150000"/>
              </a:lnSpc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3.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應用程式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流程示意與說明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線上填寫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)</a:t>
            </a:r>
          </a:p>
          <a:p>
            <a:pPr marL="159613" indent="-159613">
              <a:lnSpc>
                <a:spcPct val="150000"/>
              </a:lnSpc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註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: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上述決賽資料請於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18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日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一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前上傳至競賽網站。</a:t>
            </a:r>
          </a:p>
        </p:txBody>
      </p: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5607844" y="3750469"/>
            <a:ext cx="40295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zh-TW" altLang="en-US" sz="1400" b="1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965031" y="3598664"/>
            <a:ext cx="1117328" cy="312539"/>
            <a:chOff x="0" y="0"/>
            <a:chExt cx="1001" cy="280"/>
          </a:xfrm>
        </p:grpSpPr>
        <p:sp>
          <p:nvSpPr>
            <p:cNvPr id="44069" name="Rectangle 26"/>
            <p:cNvSpPr>
              <a:spLocks/>
            </p:cNvSpPr>
            <p:nvPr/>
          </p:nvSpPr>
          <p:spPr bwMode="auto">
            <a:xfrm>
              <a:off x="2" y="0"/>
              <a:ext cx="984" cy="280"/>
            </a:xfrm>
            <a:prstGeom prst="rect">
              <a:avLst/>
            </a:prstGeom>
            <a:solidFill>
              <a:srgbClr val="CDCDCD"/>
            </a:solidFill>
            <a:ln w="12700">
              <a:solidFill>
                <a:srgbClr val="B8B8B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TW" altLang="en-US" sz="14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070" name="Rectangle 27"/>
            <p:cNvSpPr>
              <a:spLocks/>
            </p:cNvSpPr>
            <p:nvPr/>
          </p:nvSpPr>
          <p:spPr bwMode="auto">
            <a:xfrm>
              <a:off x="0" y="71"/>
              <a:ext cx="10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TW" altLang="en-US" sz="1400" b="1">
                  <a:latin typeface="標楷體" pitchFamily="65" charset="-120"/>
                  <a:ea typeface="標楷體" pitchFamily="65" charset="-120"/>
                  <a:sym typeface="新細明體" charset="-120"/>
                </a:rPr>
                <a:t>登入帳號密碼</a:t>
              </a:r>
            </a:p>
          </p:txBody>
        </p:sp>
      </p:grpSp>
      <p:sp>
        <p:nvSpPr>
          <p:cNvPr id="44056" name="Rectangle 29"/>
          <p:cNvSpPr>
            <a:spLocks/>
          </p:cNvSpPr>
          <p:nvPr/>
        </p:nvSpPr>
        <p:spPr bwMode="auto">
          <a:xfrm>
            <a:off x="6340078" y="4027289"/>
            <a:ext cx="492249" cy="37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400" b="1">
                <a:latin typeface="標楷體" pitchFamily="65" charset="-120"/>
                <a:ea typeface="標楷體" pitchFamily="65" charset="-120"/>
                <a:sym typeface="新細明體" charset="-120"/>
              </a:rPr>
              <a:t>登入</a:t>
            </a:r>
          </a:p>
          <a:p>
            <a:pPr algn="ctr"/>
            <a:r>
              <a:rPr lang="zh-TW" altLang="en-US" sz="1400" b="1">
                <a:latin typeface="標楷體" pitchFamily="65" charset="-120"/>
                <a:ea typeface="標楷體" pitchFamily="65" charset="-120"/>
                <a:sym typeface="新細明體" charset="-120"/>
              </a:rPr>
              <a:t>成功</a:t>
            </a:r>
          </a:p>
        </p:txBody>
      </p:sp>
      <p:sp>
        <p:nvSpPr>
          <p:cNvPr id="44057" name="Rectangle 30"/>
          <p:cNvSpPr>
            <a:spLocks/>
          </p:cNvSpPr>
          <p:nvPr/>
        </p:nvSpPr>
        <p:spPr bwMode="auto">
          <a:xfrm>
            <a:off x="5723930" y="3089674"/>
            <a:ext cx="178594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400" b="1" dirty="0">
                <a:latin typeface="標楷體" pitchFamily="65" charset="-120"/>
                <a:ea typeface="標楷體" pitchFamily="65" charset="-120"/>
                <a:sym typeface="新細明體" charset="-120"/>
              </a:rPr>
              <a:t>忘記</a:t>
            </a:r>
          </a:p>
          <a:p>
            <a:pPr algn="ctr"/>
            <a:r>
              <a:rPr lang="zh-TW" altLang="en-US" sz="1400" b="1" dirty="0">
                <a:latin typeface="標楷體" pitchFamily="65" charset="-120"/>
                <a:ea typeface="標楷體" pitchFamily="65" charset="-120"/>
                <a:sym typeface="新細明體" charset="-120"/>
              </a:rPr>
              <a:t>密碼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286380" y="3429000"/>
            <a:ext cx="276820" cy="884047"/>
            <a:chOff x="0" y="0"/>
            <a:chExt cx="248" cy="951"/>
          </a:xfrm>
        </p:grpSpPr>
        <p:sp>
          <p:nvSpPr>
            <p:cNvPr id="44067" name="Rectangle 31"/>
            <p:cNvSpPr>
              <a:spLocks/>
            </p:cNvSpPr>
            <p:nvPr/>
          </p:nvSpPr>
          <p:spPr bwMode="auto">
            <a:xfrm>
              <a:off x="0" y="0"/>
              <a:ext cx="244" cy="951"/>
            </a:xfrm>
            <a:prstGeom prst="rect">
              <a:avLst/>
            </a:prstGeom>
            <a:solidFill>
              <a:srgbClr val="CDCDCD"/>
            </a:solidFill>
            <a:ln w="12700">
              <a:solidFill>
                <a:srgbClr val="B8B8B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TW" altLang="en-US" sz="14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068" name="Rectangle 32"/>
            <p:cNvSpPr>
              <a:spLocks/>
            </p:cNvSpPr>
            <p:nvPr/>
          </p:nvSpPr>
          <p:spPr bwMode="auto">
            <a:xfrm>
              <a:off x="0" y="241"/>
              <a:ext cx="24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TW" altLang="en-US" sz="1400" b="1">
                  <a:latin typeface="標楷體" pitchFamily="65" charset="-120"/>
                  <a:ea typeface="標楷體" pitchFamily="65" charset="-120"/>
                  <a:sym typeface="新細明體" charset="-120"/>
                </a:rPr>
                <a:t>查詢密碼</a:t>
              </a:r>
            </a:p>
          </p:txBody>
        </p:sp>
      </p:grpSp>
      <p:sp>
        <p:nvSpPr>
          <p:cNvPr id="44059" name="Line 34"/>
          <p:cNvSpPr>
            <a:spLocks noChangeShapeType="1"/>
          </p:cNvSpPr>
          <p:nvPr/>
        </p:nvSpPr>
        <p:spPr bwMode="auto">
          <a:xfrm rot="10800000" flipH="1">
            <a:off x="6340078" y="3937992"/>
            <a:ext cx="0" cy="62284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zh-TW" altLang="en-US" sz="1400" b="1"/>
          </a:p>
        </p:txBody>
      </p:sp>
      <p:sp>
        <p:nvSpPr>
          <p:cNvPr id="44060" name="Line 35"/>
          <p:cNvSpPr>
            <a:spLocks noChangeShapeType="1"/>
          </p:cNvSpPr>
          <p:nvPr/>
        </p:nvSpPr>
        <p:spPr bwMode="auto">
          <a:xfrm rot="10800000" flipH="1">
            <a:off x="6366867" y="3000375"/>
            <a:ext cx="0" cy="5569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zh-TW" altLang="en-US" sz="1400" b="1"/>
          </a:p>
        </p:txBody>
      </p:sp>
      <p:sp>
        <p:nvSpPr>
          <p:cNvPr id="44065" name="AutoShape 40"/>
          <p:cNvSpPr>
            <a:spLocks/>
          </p:cNvSpPr>
          <p:nvPr/>
        </p:nvSpPr>
        <p:spPr bwMode="auto">
          <a:xfrm rot="10800000">
            <a:off x="1294805" y="615033"/>
            <a:ext cx="544711" cy="160734"/>
          </a:xfrm>
          <a:prstGeom prst="triangle">
            <a:avLst>
              <a:gd name="adj" fmla="val 50000"/>
            </a:avLst>
          </a:prstGeom>
          <a:solidFill>
            <a:srgbClr val="A072FD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4066" name="Rectangle 41"/>
          <p:cNvSpPr>
            <a:spLocks/>
          </p:cNvSpPr>
          <p:nvPr/>
        </p:nvSpPr>
        <p:spPr bwMode="auto">
          <a:xfrm>
            <a:off x="267890" y="232172"/>
            <a:ext cx="2214563" cy="482203"/>
          </a:xfrm>
          <a:prstGeom prst="rect">
            <a:avLst/>
          </a:prstGeom>
          <a:solidFill>
            <a:srgbClr val="A072F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決賽上傳資料流程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1EDCC-E6BA-43B9-88D8-4A7C425622DD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44" name="Rectangle 22"/>
          <p:cNvSpPr>
            <a:spLocks/>
          </p:cNvSpPr>
          <p:nvPr/>
        </p:nvSpPr>
        <p:spPr bwMode="auto">
          <a:xfrm>
            <a:off x="6193859" y="5266291"/>
            <a:ext cx="80367" cy="4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21440" bIns="0" anchor="ctr">
            <a:spAutoFit/>
          </a:bodyPr>
          <a:lstStyle/>
          <a:p>
            <a:pPr marL="63622" indent="-63622">
              <a:lnSpc>
                <a:spcPts val="1406"/>
              </a:lnSpc>
              <a:spcBef>
                <a:spcPts val="422"/>
              </a:spcBef>
              <a:tabLst>
                <a:tab pos="0" algn="l"/>
              </a:tabLst>
            </a:pPr>
            <a:endParaRPr lang="en-US" altLang="zh-TW" sz="110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" charset="0"/>
              <a:sym typeface="Times New Roman" charset="0"/>
            </a:endParaRPr>
          </a:p>
          <a:p>
            <a:pPr marL="63622" indent="-63622">
              <a:lnSpc>
                <a:spcPts val="1406"/>
              </a:lnSpc>
              <a:spcBef>
                <a:spcPts val="422"/>
              </a:spcBef>
              <a:tabLst>
                <a:tab pos="0" algn="l"/>
              </a:tabLst>
            </a:pPr>
            <a:endParaRPr lang="en-US" altLang="zh-TW" sz="1100">
              <a:latin typeface="標楷體" pitchFamily="65" charset="-120"/>
              <a:ea typeface="標楷體" pitchFamily="65" charset="-120"/>
              <a:cs typeface="Times" charset="0"/>
            </a:endParaRPr>
          </a:p>
        </p:txBody>
      </p:sp>
      <p:sp>
        <p:nvSpPr>
          <p:cNvPr id="45" name="Rectangle 23"/>
          <p:cNvSpPr>
            <a:spLocks/>
          </p:cNvSpPr>
          <p:nvPr/>
        </p:nvSpPr>
        <p:spPr bwMode="auto">
          <a:xfrm>
            <a:off x="5461600" y="4572008"/>
            <a:ext cx="3571900" cy="330398"/>
          </a:xfrm>
          <a:prstGeom prst="rect">
            <a:avLst/>
          </a:prstGeom>
          <a:solidFill>
            <a:srgbClr val="7AB027"/>
          </a:solidFill>
          <a:ln w="25400">
            <a:solidFill>
              <a:srgbClr val="558E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繳交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文件 上傳</a:t>
            </a:r>
          </a:p>
        </p:txBody>
      </p:sp>
      <p:sp>
        <p:nvSpPr>
          <p:cNvPr id="46" name="Rectangle 24"/>
          <p:cNvSpPr>
            <a:spLocks/>
          </p:cNvSpPr>
          <p:nvPr/>
        </p:nvSpPr>
        <p:spPr bwMode="auto">
          <a:xfrm>
            <a:off x="5461600" y="4929194"/>
            <a:ext cx="3571900" cy="1857376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59613" indent="-159613">
              <a:lnSpc>
                <a:spcPct val="150000"/>
              </a:lnSpc>
              <a:buFontTx/>
              <a:buAutoNum type="arabicPeriod"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APP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應用軟體原始檔上傳</a:t>
            </a:r>
          </a:p>
          <a:p>
            <a:pPr marL="159613" indent="-159613">
              <a:lnSpc>
                <a:spcPct val="150000"/>
              </a:lnSpc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2.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操作說明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Demo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影片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(3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分鐘以內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)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上傳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  <a:sym typeface="Microsoft JhengHei" charset="-120"/>
            </a:endParaRPr>
          </a:p>
          <a:p>
            <a:pPr marL="159613" indent="-159613">
              <a:lnSpc>
                <a:spcPct val="150000"/>
              </a:lnSpc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3.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sym typeface="Microsoft JhengHei" charset="-120"/>
              </a:rPr>
              <a:t>應用程式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流程示意與說明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線上填寫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)</a:t>
            </a:r>
          </a:p>
          <a:p>
            <a:pPr marL="159613" indent="-159613">
              <a:lnSpc>
                <a:spcPct val="150000"/>
              </a:lnSpc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註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: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上述決賽資料請於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18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日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一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Microsoft JhengHei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  <a:sym typeface="Microsoft JhengHei" charset="-120"/>
              </a:rPr>
              <a:t>前上傳至競賽網站。</a:t>
            </a:r>
          </a:p>
        </p:txBody>
      </p:sp>
    </p:spTree>
    <p:extLst>
      <p:ext uri="{BB962C8B-B14F-4D97-AF65-F5344CB8AC3E}">
        <p14:creationId xmlns="" xmlns:p14="http://schemas.microsoft.com/office/powerpoint/2010/main" val="2431078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8596" y="557906"/>
          <a:ext cx="8143932" cy="17047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43932"/>
              </a:tblGrid>
              <a:tr h="759837">
                <a:tc>
                  <a:txBody>
                    <a:bodyPr/>
                    <a:lstStyle/>
                    <a:p>
                      <a:pPr marL="0" algn="ctr" defTabSz="642915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競賽網址</a:t>
                      </a:r>
                      <a:r>
                        <a:rPr lang="en-US" altLang="zh-TW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報名網址</a:t>
                      </a:r>
                      <a:r>
                        <a:rPr lang="en-US" altLang="zh-TW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2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0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2800" dirty="0" smtClean="0"/>
                        <a:t>www.lodapp.org.tw</a:t>
                      </a:r>
                      <a:endParaRPr lang="zh-TW" altLang="en-US" sz="2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66C120C3-86D2-4F41-A3D4-1EB97E6AAC12}" type="slidenum">
              <a:rPr lang="zh-TW" altLang="en-US"/>
              <a:pPr>
                <a:defRPr/>
              </a:pPr>
              <a:t>9</a:t>
            </a:fld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8596" y="2214554"/>
          <a:ext cx="8143932" cy="176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43932"/>
              </a:tblGrid>
              <a:tr h="759837">
                <a:tc>
                  <a:txBody>
                    <a:bodyPr/>
                    <a:lstStyle/>
                    <a:p>
                      <a:pPr marL="0" algn="ctr" defTabSz="642915" rtl="0" eaLnBrk="1" latinLnBrk="0" hangingPunct="1"/>
                      <a:r>
                        <a:rPr lang="zh-TW" altLang="en-US" sz="2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競賽粉絲團</a:t>
                      </a:r>
                      <a:endParaRPr lang="en-US" altLang="zh-TW" sz="2800" b="1" kern="1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algn="ctr" defTabSz="642915" rtl="0" eaLnBrk="1" latinLnBrk="0" hangingPunct="1"/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{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粉絲團按讚→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到臉書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個朋友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→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個按讚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}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→獲得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個公仔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4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2800" dirty="0" smtClean="0"/>
                        <a:t>https://www.facebook.com/lodapp</a:t>
                      </a:r>
                      <a:endParaRPr lang="zh-TW" altLang="en-US" sz="2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圖片 7" descr="積木公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649" y="4429132"/>
            <a:ext cx="4314897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 descr="卑南族公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8801">
            <a:off x="5329533" y="3910819"/>
            <a:ext cx="209086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 descr="泰雅族公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10946">
            <a:off x="7476214" y="3801010"/>
            <a:ext cx="128868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 descr="葛瑪蘭族公仔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20487">
            <a:off x="6080509" y="5244074"/>
            <a:ext cx="1857388" cy="13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 descr="賽德克族公仔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40358">
            <a:off x="4205432" y="3893108"/>
            <a:ext cx="1197840" cy="200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1" descr="魯凱族公仔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694876">
            <a:off x="4870962" y="5340465"/>
            <a:ext cx="1064740" cy="141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612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1156</Words>
  <Application>Microsoft Office PowerPoint</Application>
  <PresentationFormat>如螢幕大小 (4:3)</PresentationFormat>
  <Paragraphs>187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投影片 1</vt:lpstr>
      <vt:lpstr>「Open Data玩創意-原住民族部落觀光APP大賽」概述</vt:lpstr>
      <vt:lpstr>投影片 3</vt:lpstr>
      <vt:lpstr>規則說明</vt:lpstr>
      <vt:lpstr>繳交文件與規格說明</vt:lpstr>
      <vt:lpstr>評審方式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楊文新;IEK</dc:creator>
  <cp:lastModifiedBy>camille</cp:lastModifiedBy>
  <cp:revision>266</cp:revision>
  <dcterms:created xsi:type="dcterms:W3CDTF">2013-03-05T01:12:47Z</dcterms:created>
  <dcterms:modified xsi:type="dcterms:W3CDTF">2013-09-23T07:32:31Z</dcterms:modified>
</cp:coreProperties>
</file>